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48"/>
    <a:srgbClr val="5DD5FF"/>
    <a:srgbClr val="67B890"/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8" autoAdjust="0"/>
    <p:restoredTop sz="94412" autoAdjust="0"/>
  </p:normalViewPr>
  <p:slideViewPr>
    <p:cSldViewPr snapToGrid="0">
      <p:cViewPr varScale="1">
        <p:scale>
          <a:sx n="124" d="100"/>
          <a:sy n="124" d="100"/>
        </p:scale>
        <p:origin x="1152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9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25010187-94A1-42C2-A891-389C1995B234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512FECDB-15B4-47B7-B613-2446ECFDD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5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5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58" tIns="45680" rIns="91358" bIns="45680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一般型】申請書様式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5133934" cy="514453"/>
          </a:xfrm>
          <a:prstGeom prst="rect">
            <a:avLst/>
          </a:prstGeo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（事業名）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3974471" y="-21587"/>
            <a:ext cx="3281345" cy="236406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○○都道府県○○市区町村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2" hasCustomPrompt="1"/>
          </p:nvPr>
        </p:nvSpPr>
        <p:spPr>
          <a:xfrm>
            <a:off x="5133934" y="237257"/>
            <a:ext cx="2122754" cy="251795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（実施主体名）</a:t>
            </a:r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5" hasCustomPrompt="1"/>
          </p:nvPr>
        </p:nvSpPr>
        <p:spPr>
          <a:xfrm>
            <a:off x="7565032" y="2143125"/>
            <a:ext cx="2160000" cy="4695531"/>
          </a:xfrm>
          <a:prstGeom prst="rect">
            <a:avLst/>
          </a:prstGeom>
        </p:spPr>
        <p:txBody>
          <a:bodyPr anchor="ctr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None/>
              <a:defRPr sz="1050" b="0" u="none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※</a:t>
            </a:r>
            <a:r>
              <a:rPr kumimoji="1" lang="ja-JP" altLang="en-US" dirty="0"/>
              <a:t>事業の内容が分かるイメージ図、写真等を貼付してください。</a:t>
            </a:r>
            <a:br>
              <a:rPr kumimoji="1" lang="en-US" altLang="ja-JP" dirty="0"/>
            </a:br>
            <a:r>
              <a:rPr kumimoji="1" lang="en-US" altLang="ja-JP" dirty="0"/>
              <a:t>※</a:t>
            </a:r>
            <a:r>
              <a:rPr kumimoji="1" lang="ja-JP" altLang="en-US" dirty="0"/>
              <a:t>これらの図や写真は観光庁ホームページ等で使用する可能性があるため、公表可能なものを添付してください。</a:t>
            </a:r>
            <a:br>
              <a:rPr kumimoji="1" lang="en-US" altLang="ja-JP" dirty="0"/>
            </a:br>
            <a:r>
              <a:rPr kumimoji="1" lang="en-US" altLang="ja-JP" dirty="0"/>
              <a:t>※</a:t>
            </a:r>
            <a:r>
              <a:rPr kumimoji="1" lang="ja-JP" altLang="en-US" dirty="0"/>
              <a:t>ページ数は増やさずにこの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枚のみで提出してください。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5050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ページ目以降禁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＜様式４＞は１ページでご提出ください。</a:t>
            </a:r>
            <a:endParaRPr kumimoji="1" lang="en-US" altLang="ja-JP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3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8404860" y="2688"/>
            <a:ext cx="1487738" cy="159462"/>
          </a:xfrm>
          <a:prstGeom prst="rect">
            <a:avLst/>
          </a:prstGeom>
          <a:noFill/>
        </p:spPr>
        <p:txBody>
          <a:bodyPr wrap="square" lIns="0" tIns="36000" rIns="0" bIns="0" rtlCol="0" anchor="t" anchorCtr="1">
            <a:spAutoFit/>
          </a:bodyPr>
          <a:lstStyle/>
          <a:p>
            <a:pPr algn="r"/>
            <a:r>
              <a:rPr kumimoji="1" lang="zh-TW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地域観光新発見事業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＜様式４＞</a:t>
            </a: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2700" y="15388"/>
            <a:ext cx="8392160" cy="461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6D45F8-C411-27AC-21F3-081A1A810E1E}"/>
              </a:ext>
            </a:extLst>
          </p:cNvPr>
          <p:cNvSpPr/>
          <p:nvPr userDrawn="1"/>
        </p:nvSpPr>
        <p:spPr>
          <a:xfrm>
            <a:off x="0" y="485584"/>
            <a:ext cx="9906000" cy="50747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FB3228-4231-1459-4A80-33C705DCD126}"/>
              </a:ext>
            </a:extLst>
          </p:cNvPr>
          <p:cNvSpPr/>
          <p:nvPr userDrawn="1"/>
        </p:nvSpPr>
        <p:spPr>
          <a:xfrm>
            <a:off x="0" y="536523"/>
            <a:ext cx="9906000" cy="5074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6E173E-1100-8184-F970-5A5365FADC22}"/>
              </a:ext>
            </a:extLst>
          </p:cNvPr>
          <p:cNvSpPr/>
          <p:nvPr userDrawn="1"/>
        </p:nvSpPr>
        <p:spPr>
          <a:xfrm>
            <a:off x="0" y="587270"/>
            <a:ext cx="9906000" cy="50747"/>
          </a:xfrm>
          <a:prstGeom prst="rect">
            <a:avLst/>
          </a:prstGeom>
          <a:solidFill>
            <a:srgbClr val="0035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rgbClr val="000000"/>
          </a:solidFill>
          <a:latin typeface="游ゴシック" panose="020B0400000000000000" pitchFamily="50" charset="-128"/>
          <a:ea typeface="游ゴシック" panose="020B0400000000000000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4754880" y="-21587"/>
            <a:ext cx="2767155" cy="23640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4754880" y="237257"/>
            <a:ext cx="2768027" cy="25179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17"/>
          <p:cNvSpPr txBox="1">
            <a:spLocks/>
          </p:cNvSpPr>
          <p:nvPr/>
        </p:nvSpPr>
        <p:spPr>
          <a:xfrm>
            <a:off x="7555221" y="18112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事業費：○○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補助見込額：○○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,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○○○千円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355615BF-957B-84BF-CFA5-CA94C8608B5B}"/>
              </a:ext>
            </a:extLst>
          </p:cNvPr>
          <p:cNvGrpSpPr/>
          <p:nvPr/>
        </p:nvGrpSpPr>
        <p:grpSpPr>
          <a:xfrm>
            <a:off x="43013" y="680312"/>
            <a:ext cx="7565557" cy="672287"/>
            <a:chOff x="43013" y="695552"/>
            <a:chExt cx="7565557" cy="67228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56D8F65-5D36-05BE-6FCC-BEBF69BC6E43}"/>
                </a:ext>
              </a:extLst>
            </p:cNvPr>
            <p:cNvSpPr/>
            <p:nvPr/>
          </p:nvSpPr>
          <p:spPr>
            <a:xfrm>
              <a:off x="43013" y="695552"/>
              <a:ext cx="1044000" cy="672287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事業概要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2A94850-00FD-1FAA-B482-AB0F8880F4C6}"/>
                </a:ext>
              </a:extLst>
            </p:cNvPr>
            <p:cNvSpPr/>
            <p:nvPr/>
          </p:nvSpPr>
          <p:spPr>
            <a:xfrm>
              <a:off x="1086395" y="695552"/>
              <a:ext cx="6522175" cy="6722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47ED1026-5B7A-BDEC-348B-C15535D6C8DE}"/>
              </a:ext>
            </a:extLst>
          </p:cNvPr>
          <p:cNvGrpSpPr/>
          <p:nvPr/>
        </p:nvGrpSpPr>
        <p:grpSpPr>
          <a:xfrm>
            <a:off x="43013" y="4091940"/>
            <a:ext cx="7564660" cy="684739"/>
            <a:chOff x="43013" y="4046105"/>
            <a:chExt cx="7564660" cy="1046756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5505473-0AC5-25F6-0D72-89B4DBC58AC8}"/>
                </a:ext>
              </a:extLst>
            </p:cNvPr>
            <p:cNvSpPr/>
            <p:nvPr/>
          </p:nvSpPr>
          <p:spPr>
            <a:xfrm>
              <a:off x="43013" y="4046105"/>
              <a:ext cx="1044000" cy="1046756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アピールポイント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（独自性、地方誘客や</a:t>
              </a:r>
              <a:br>
                <a:rPr kumimoji="1" lang="en-US" altLang="ja-JP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観光消費拡大への効果、</a:t>
              </a:r>
              <a:br>
                <a:rPr kumimoji="1" lang="en-US" altLang="ja-JP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他社／過去コンテンツ</a:t>
              </a:r>
              <a:br>
                <a:rPr kumimoji="1" lang="en-US" altLang="ja-JP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</a:br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との違い等）</a:t>
              </a:r>
              <a:endParaRPr kumimoji="1" lang="ja-JP" altLang="en-US" sz="9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689F1C62-3F76-B23A-2506-9A24F1058007}"/>
                </a:ext>
              </a:extLst>
            </p:cNvPr>
            <p:cNvSpPr/>
            <p:nvPr/>
          </p:nvSpPr>
          <p:spPr>
            <a:xfrm>
              <a:off x="1085499" y="4046105"/>
              <a:ext cx="6522174" cy="10467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4A69BF8-AFE8-A3D7-E9BD-DA6B857DBD86}"/>
              </a:ext>
            </a:extLst>
          </p:cNvPr>
          <p:cNvGrpSpPr/>
          <p:nvPr/>
        </p:nvGrpSpPr>
        <p:grpSpPr>
          <a:xfrm>
            <a:off x="43013" y="4776679"/>
            <a:ext cx="7565557" cy="977405"/>
            <a:chOff x="43013" y="5211162"/>
            <a:chExt cx="7565557" cy="623093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E2FC850-CCC5-0E2C-439D-C645FF87B101}"/>
                </a:ext>
              </a:extLst>
            </p:cNvPr>
            <p:cNvSpPr/>
            <p:nvPr/>
          </p:nvSpPr>
          <p:spPr>
            <a:xfrm>
              <a:off x="43013" y="5211162"/>
              <a:ext cx="1044000" cy="623093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実施体制</a:t>
              </a: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4E24421-AE58-12E1-BFF8-66690D464531}"/>
                </a:ext>
              </a:extLst>
            </p:cNvPr>
            <p:cNvSpPr/>
            <p:nvPr/>
          </p:nvSpPr>
          <p:spPr>
            <a:xfrm>
              <a:off x="1086395" y="5211162"/>
              <a:ext cx="2898254" cy="62309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A1C8D9B-F1B6-4550-D061-676F9C2946D1}"/>
                </a:ext>
              </a:extLst>
            </p:cNvPr>
            <p:cNvSpPr/>
            <p:nvPr/>
          </p:nvSpPr>
          <p:spPr>
            <a:xfrm>
              <a:off x="3984029" y="5211162"/>
              <a:ext cx="612247" cy="623093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スケ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ジュール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B27C75D3-DF63-FF4B-2286-E96EF70CF532}"/>
                </a:ext>
              </a:extLst>
            </p:cNvPr>
            <p:cNvSpPr/>
            <p:nvPr/>
          </p:nvSpPr>
          <p:spPr>
            <a:xfrm>
              <a:off x="4596276" y="5211162"/>
              <a:ext cx="3012294" cy="62309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F1B914E-AF92-9CD8-95FA-38C373CE6BDC}"/>
              </a:ext>
            </a:extLst>
          </p:cNvPr>
          <p:cNvGrpSpPr/>
          <p:nvPr/>
        </p:nvGrpSpPr>
        <p:grpSpPr>
          <a:xfrm>
            <a:off x="43013" y="5754085"/>
            <a:ext cx="7565556" cy="556245"/>
            <a:chOff x="43013" y="5901405"/>
            <a:chExt cx="7565556" cy="92367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7728681C-1166-337A-48BD-9278F7C36299}"/>
                </a:ext>
              </a:extLst>
            </p:cNvPr>
            <p:cNvSpPr/>
            <p:nvPr/>
          </p:nvSpPr>
          <p:spPr>
            <a:xfrm>
              <a:off x="43013" y="5901405"/>
              <a:ext cx="1044000" cy="9236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事業の目標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（収益性／</a:t>
              </a:r>
              <a:r>
                <a:rPr kumimoji="1" lang="en-US" altLang="ja-JP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KPI</a:t>
              </a:r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）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9EE3617-B3C7-FD42-EA2C-7B270334B967}"/>
                </a:ext>
              </a:extLst>
            </p:cNvPr>
            <p:cNvSpPr/>
            <p:nvPr/>
          </p:nvSpPr>
          <p:spPr>
            <a:xfrm>
              <a:off x="1086394" y="5901405"/>
              <a:ext cx="6522175" cy="9236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33" name="図プレースホルダー 6">
            <a:extLst>
              <a:ext uri="{FF2B5EF4-FFF2-40B4-BE49-F238E27FC236}">
                <a16:creationId xmlns:a16="http://schemas.microsoft.com/office/drawing/2014/main" id="{610AEB35-3D39-79DC-78CA-BC6680474A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71712" y="2051060"/>
            <a:ext cx="2160000" cy="4774019"/>
          </a:xfrm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4B62D3A-A9AB-F9A2-9B67-F10BFF745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57241"/>
              </p:ext>
            </p:extLst>
          </p:nvPr>
        </p:nvGraphicFramePr>
        <p:xfrm>
          <a:off x="7702985" y="695552"/>
          <a:ext cx="2160000" cy="126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4699831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538152465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5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申請する事業の類型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2401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類型１「新創出型」</a:t>
                      </a:r>
                      <a:endParaRPr kumimoji="1" lang="zh-TW" altLang="en-US" sz="10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2234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類型２「販売型」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4121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当てはまる類型のボックスに〇を記入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169650"/>
                  </a:ext>
                </a:extLst>
              </a:tr>
            </a:tbl>
          </a:graphicData>
        </a:graphic>
      </p:graphicFrame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D3217F9-2CA4-099E-D04B-2961FC8ABDED}"/>
              </a:ext>
            </a:extLst>
          </p:cNvPr>
          <p:cNvGrpSpPr/>
          <p:nvPr/>
        </p:nvGrpSpPr>
        <p:grpSpPr>
          <a:xfrm>
            <a:off x="43013" y="2356681"/>
            <a:ext cx="7565557" cy="1735259"/>
            <a:chOff x="43013" y="2245983"/>
            <a:chExt cx="7565557" cy="1808789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C917CA0-4C85-91EF-5DF2-A0137BAFE82E}"/>
                </a:ext>
              </a:extLst>
            </p:cNvPr>
            <p:cNvSpPr/>
            <p:nvPr/>
          </p:nvSpPr>
          <p:spPr>
            <a:xfrm>
              <a:off x="43013" y="2245983"/>
              <a:ext cx="1044000" cy="1808789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造成する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観光コンテンツの具体的内容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F05CDCF-C314-BE16-40E3-9C8BDB812B98}"/>
                </a:ext>
              </a:extLst>
            </p:cNvPr>
            <p:cNvSpPr/>
            <p:nvPr/>
          </p:nvSpPr>
          <p:spPr>
            <a:xfrm>
              <a:off x="1086395" y="2245983"/>
              <a:ext cx="6522175" cy="180878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C5FE838-4ACF-7D46-6FEC-157BC2166777}"/>
              </a:ext>
            </a:extLst>
          </p:cNvPr>
          <p:cNvGrpSpPr/>
          <p:nvPr/>
        </p:nvGrpSpPr>
        <p:grpSpPr>
          <a:xfrm>
            <a:off x="43013" y="1352599"/>
            <a:ext cx="7565558" cy="1004970"/>
            <a:chOff x="43013" y="1361691"/>
            <a:chExt cx="7565558" cy="885074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91127F53-4F82-6FFD-AF47-938B5328B06D}"/>
                </a:ext>
              </a:extLst>
            </p:cNvPr>
            <p:cNvSpPr/>
            <p:nvPr/>
          </p:nvSpPr>
          <p:spPr>
            <a:xfrm>
              <a:off x="1086396" y="1361691"/>
              <a:ext cx="2898254" cy="88429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A9FC944-1D58-76A9-DE57-4CDA3EE2F1E9}"/>
                </a:ext>
              </a:extLst>
            </p:cNvPr>
            <p:cNvSpPr/>
            <p:nvPr/>
          </p:nvSpPr>
          <p:spPr>
            <a:xfrm>
              <a:off x="3984029" y="1361691"/>
              <a:ext cx="612247" cy="88507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課題の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解決方法、その効果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5BD337C-F4CC-81F4-0107-52F2C98B87E1}"/>
                </a:ext>
              </a:extLst>
            </p:cNvPr>
            <p:cNvSpPr/>
            <p:nvPr/>
          </p:nvSpPr>
          <p:spPr>
            <a:xfrm>
              <a:off x="4596277" y="1361691"/>
              <a:ext cx="3012294" cy="8842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1CB6C1FC-BB34-6607-E4E8-6328770653B2}"/>
                </a:ext>
              </a:extLst>
            </p:cNvPr>
            <p:cNvSpPr/>
            <p:nvPr/>
          </p:nvSpPr>
          <p:spPr>
            <a:xfrm>
              <a:off x="43013" y="1361691"/>
              <a:ext cx="1045119" cy="88507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地域や自組織の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課題</a:t>
              </a: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F8C289B5-0F0B-F05C-F46C-6BCF43DA7BF3}"/>
              </a:ext>
            </a:extLst>
          </p:cNvPr>
          <p:cNvGrpSpPr/>
          <p:nvPr/>
        </p:nvGrpSpPr>
        <p:grpSpPr>
          <a:xfrm>
            <a:off x="42117" y="6310331"/>
            <a:ext cx="7565556" cy="499508"/>
            <a:chOff x="43013" y="5901405"/>
            <a:chExt cx="7565556" cy="923675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0EBA8760-D1B2-2B8D-AF04-375183A3C7BE}"/>
                </a:ext>
              </a:extLst>
            </p:cNvPr>
            <p:cNvSpPr/>
            <p:nvPr/>
          </p:nvSpPr>
          <p:spPr>
            <a:xfrm>
              <a:off x="1086394" y="5901405"/>
              <a:ext cx="6522175" cy="9236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79E2842C-4222-C323-21E8-C9A3862BC803}"/>
                </a:ext>
              </a:extLst>
            </p:cNvPr>
            <p:cNvSpPr/>
            <p:nvPr/>
          </p:nvSpPr>
          <p:spPr>
            <a:xfrm>
              <a:off x="43013" y="5901405"/>
              <a:ext cx="1044000" cy="9236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36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事業の将来性</a:t>
              </a:r>
              <a:endParaRPr kumimoji="1" lang="en-US" altLang="ja-JP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algn="ctr"/>
              <a:r>
                <a:rPr kumimoji="1" lang="ja-JP" altLang="en-US" sz="70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（令和７年度以降の取組）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32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Meiryo UI "/>
        <a:ea typeface="メイリオ"/>
        <a:cs typeface=""/>
      </a:majorFont>
      <a:minorFont>
        <a:latin typeface="Meiryo UI 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 </vt:lpstr>
      <vt:lpstr>游ゴシック</vt:lpstr>
      <vt:lpstr>Arial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2024-02-08T04:12:09Z</dcterms:created>
  <dcterms:modified xsi:type="dcterms:W3CDTF">2024-02-08T05:37:16Z</dcterms:modified>
  <cp:category/>
</cp:coreProperties>
</file>